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3301F0F-3495-41F6-B384-359071BC55FA}" type="datetimeFigureOut">
              <a:rPr lang="en-IN" smtClean="0"/>
              <a:t>27-05-2021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2FF3FD1-DE33-4F61-AEC1-5D5201B6605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lactivity.org/difficult-listening-exercises/" TargetMode="External"/><Relationship Id="rId2" Type="http://schemas.openxmlformats.org/officeDocument/2006/relationships/hyperlink" Target="https://eslactivity.org/esl-pronunci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eslactivity.org/telling-time-activities/" TargetMode="External"/><Relationship Id="rId4" Type="http://schemas.openxmlformats.org/officeDocument/2006/relationships/hyperlink" Target="https://eslactivity.org/esl-warm-ups-for-kid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nglish.com/blog/5-benefits-of-using-video-in-class/#:~:text=Videos%20can%20bring%20the%20outside,same%20time%20as%20learning%20Englis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1702160"/>
          </a:xfrm>
        </p:spPr>
        <p:txBody>
          <a:bodyPr/>
          <a:lstStyle/>
          <a:p>
            <a:r>
              <a:rPr lang="en-IN" b="1" dirty="0" smtClean="0">
                <a:solidFill>
                  <a:schemeClr val="accent3">
                    <a:lumMod val="75000"/>
                  </a:schemeClr>
                </a:solidFill>
              </a:rPr>
              <a:t>Videos in ELT Classroom </a:t>
            </a:r>
            <a:endParaRPr lang="en-IN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Mrs.K.Deepa</a:t>
            </a:r>
            <a:endParaRPr lang="en-IN" dirty="0" smtClean="0"/>
          </a:p>
          <a:p>
            <a:r>
              <a:rPr lang="en-IN" dirty="0" smtClean="0"/>
              <a:t>Assistant Professor, ADU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36" y="2738438"/>
            <a:ext cx="3314700" cy="1381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7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Why video in EFL classroom???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Videos engage students of all ages and abilities</a:t>
            </a:r>
          </a:p>
          <a:p>
            <a:pPr marL="0" indent="0">
              <a:buNone/>
            </a:pPr>
            <a:r>
              <a:rPr lang="en-US" b="1" dirty="0"/>
              <a:t>2. Videos motivate with authentic content</a:t>
            </a:r>
          </a:p>
          <a:p>
            <a:pPr marL="0" indent="0">
              <a:buNone/>
            </a:pPr>
            <a:r>
              <a:rPr lang="en-US" b="1" dirty="0"/>
              <a:t>3. Videos provide context to help understanding</a:t>
            </a:r>
          </a:p>
          <a:p>
            <a:pPr marL="0" indent="0">
              <a:buNone/>
            </a:pPr>
            <a:r>
              <a:rPr lang="en-US" b="1" dirty="0"/>
              <a:t>4. Videos expose students to a variety of language and cultures</a:t>
            </a:r>
          </a:p>
          <a:p>
            <a:pPr marL="0" indent="0">
              <a:buNone/>
            </a:pPr>
            <a:r>
              <a:rPr lang="en-US" b="1" dirty="0"/>
              <a:t>5. Videos introduce culture and new ideas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30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349896"/>
            <a:ext cx="702474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/>
              <a:t>How to choose the right videos for your </a:t>
            </a:r>
            <a:r>
              <a:rPr lang="en-US" b="1" dirty="0" smtClean="0"/>
              <a:t>learners…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728335"/>
            <a:ext cx="6777317" cy="3508977"/>
          </a:xfrm>
        </p:spPr>
        <p:txBody>
          <a:bodyPr>
            <a:normAutofit/>
          </a:bodyPr>
          <a:lstStyle/>
          <a:p>
            <a:r>
              <a:rPr lang="en-US" dirty="0"/>
              <a:t>Younger learners tend to respond to </a:t>
            </a:r>
            <a:r>
              <a:rPr lang="en-US" b="1" dirty="0"/>
              <a:t>cartoon-like videos</a:t>
            </a:r>
            <a:r>
              <a:rPr lang="en-US" dirty="0"/>
              <a:t> with stories or fun </a:t>
            </a:r>
            <a:r>
              <a:rPr lang="en-US" dirty="0" smtClean="0"/>
              <a:t>characters</a:t>
            </a: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Teenagers </a:t>
            </a:r>
            <a:r>
              <a:rPr lang="en-US" dirty="0"/>
              <a:t>and adult learners are more likely to be interested in </a:t>
            </a:r>
            <a:r>
              <a:rPr lang="en-US" b="1" dirty="0"/>
              <a:t>documentary</a:t>
            </a:r>
            <a:r>
              <a:rPr lang="en-US" dirty="0"/>
              <a:t> style films, humorous videos, or content that relates to their </a:t>
            </a:r>
            <a:r>
              <a:rPr lang="en-US" dirty="0" smtClean="0"/>
              <a:t>interests </a:t>
            </a:r>
            <a:r>
              <a:rPr lang="en-US" dirty="0"/>
              <a:t>or </a:t>
            </a:r>
            <a:r>
              <a:rPr lang="en-US" dirty="0" smtClean="0"/>
              <a:t>work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24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946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5256584"/>
          </a:xfrm>
        </p:spPr>
        <p:txBody>
          <a:bodyPr>
            <a:noAutofit/>
          </a:bodyPr>
          <a:lstStyle/>
          <a:p>
            <a:pPr algn="ctr"/>
            <a:r>
              <a:rPr lang="en-US" sz="3300" dirty="0" smtClean="0"/>
              <a:t> Of </a:t>
            </a:r>
            <a:r>
              <a:rPr lang="en-US" sz="3300" dirty="0"/>
              <a:t>course, it’s also important to consider how advanced your learners are when selecting content – </a:t>
            </a:r>
            <a:r>
              <a:rPr lang="en-US" sz="3300" b="1" dirty="0">
                <a:solidFill>
                  <a:srgbClr val="C00000"/>
                </a:solidFill>
              </a:rPr>
              <a:t>if the video content is too complex your learners will find it hard to understand and might lose motivation and interest. Conversely, if it’s too easy, they’ll also get </a:t>
            </a:r>
            <a:r>
              <a:rPr lang="en-US" sz="3300" b="1" dirty="0" smtClean="0">
                <a:solidFill>
                  <a:srgbClr val="C00000"/>
                </a:solidFill>
              </a:rPr>
              <a:t>bored</a:t>
            </a:r>
            <a:endParaRPr lang="en-US" sz="3300" b="1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6803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12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/>
          </a:bodyPr>
          <a:lstStyle/>
          <a:p>
            <a:r>
              <a:rPr lang="en-US" sz="3000" b="1" dirty="0"/>
              <a:t>Why Videos in the ESL </a:t>
            </a:r>
            <a:r>
              <a:rPr lang="en-US" sz="3000" b="1" dirty="0" smtClean="0"/>
              <a:t>Classroom</a:t>
            </a:r>
            <a:r>
              <a:rPr lang="en-US" sz="3000" b="1" dirty="0"/>
              <a:t>?</a:t>
            </a:r>
            <a:r>
              <a:rPr lang="en-US" sz="3000" b="1" dirty="0" smtClean="0"/>
              <a:t>??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46805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It’s fun </a:t>
            </a:r>
            <a:r>
              <a:rPr lang="en-US" dirty="0" smtClean="0"/>
              <a:t> - make </a:t>
            </a:r>
            <a:r>
              <a:rPr lang="en-US" dirty="0"/>
              <a:t>a lesson more memorable</a:t>
            </a:r>
          </a:p>
          <a:p>
            <a:pPr algn="just"/>
            <a:r>
              <a:rPr lang="en-US" dirty="0"/>
              <a:t>It’s great for visual </a:t>
            </a:r>
            <a:r>
              <a:rPr lang="en-US" dirty="0" smtClean="0"/>
              <a:t>learners</a:t>
            </a:r>
            <a:endParaRPr lang="en-US" dirty="0"/>
          </a:p>
          <a:p>
            <a:pPr algn="just"/>
            <a:r>
              <a:rPr lang="en-US" dirty="0"/>
              <a:t>It provides context to the language and brings the subject to life</a:t>
            </a:r>
          </a:p>
          <a:p>
            <a:pPr algn="just"/>
            <a:r>
              <a:rPr lang="en-US" dirty="0"/>
              <a:t>The language used is often more natural, so students can hear the natural stress, intonation, </a:t>
            </a:r>
            <a:r>
              <a:rPr lang="en-US" b="1" dirty="0">
                <a:hlinkClick r:id="rId2"/>
              </a:rPr>
              <a:t>English pronunciation</a:t>
            </a:r>
            <a:r>
              <a:rPr lang="en-US" dirty="0"/>
              <a:t> and rhythm</a:t>
            </a:r>
          </a:p>
          <a:p>
            <a:pPr algn="just"/>
            <a:r>
              <a:rPr lang="en-US" dirty="0"/>
              <a:t>It’s excellent for practicing a wide range of language skills, beyond speaking and </a:t>
            </a:r>
            <a:r>
              <a:rPr lang="en-US" b="1" dirty="0">
                <a:hlinkClick r:id="rId3"/>
              </a:rPr>
              <a:t>listening</a:t>
            </a:r>
            <a:endParaRPr lang="en-US" dirty="0"/>
          </a:p>
          <a:p>
            <a:pPr algn="just"/>
            <a:r>
              <a:rPr lang="en-US" dirty="0"/>
              <a:t>They’re ideal for a </a:t>
            </a:r>
            <a:r>
              <a:rPr lang="en-US" b="1" dirty="0">
                <a:hlinkClick r:id="rId4"/>
              </a:rPr>
              <a:t>quick warm-up activity</a:t>
            </a:r>
            <a:endParaRPr lang="en-US" dirty="0"/>
          </a:p>
          <a:p>
            <a:pPr algn="just"/>
            <a:r>
              <a:rPr lang="en-US" dirty="0"/>
              <a:t>Students can listen to specific instances of English usage. For example, </a:t>
            </a:r>
            <a:r>
              <a:rPr lang="en-US" b="1" dirty="0">
                <a:hlinkClick r:id="rId5"/>
              </a:rPr>
              <a:t>times</a:t>
            </a:r>
            <a:r>
              <a:rPr lang="en-US" b="1" dirty="0" smtClean="0">
                <a:hlinkClick r:id="rId5"/>
              </a:rPr>
              <a:t>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459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Types of </a:t>
            </a:r>
            <a:r>
              <a:rPr lang="en-IN" b="1" dirty="0" smtClean="0"/>
              <a:t>Video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TV </a:t>
            </a:r>
            <a:r>
              <a:rPr lang="en-US" dirty="0" smtClean="0"/>
              <a:t>shows</a:t>
            </a:r>
          </a:p>
          <a:p>
            <a:r>
              <a:rPr lang="en-US" dirty="0" smtClean="0"/>
              <a:t>films </a:t>
            </a:r>
            <a:r>
              <a:rPr lang="en-US" dirty="0"/>
              <a:t>and trailers to </a:t>
            </a:r>
            <a:r>
              <a:rPr lang="en-US" dirty="0" smtClean="0"/>
              <a:t>documentaries</a:t>
            </a:r>
          </a:p>
          <a:p>
            <a:r>
              <a:rPr lang="en-US" dirty="0" smtClean="0"/>
              <a:t>adverts</a:t>
            </a:r>
          </a:p>
          <a:p>
            <a:r>
              <a:rPr lang="en-US" dirty="0" smtClean="0"/>
              <a:t>news clips</a:t>
            </a:r>
          </a:p>
          <a:p>
            <a:r>
              <a:rPr lang="en-US" dirty="0" smtClean="0"/>
              <a:t>weather </a:t>
            </a:r>
            <a:r>
              <a:rPr lang="en-US" dirty="0"/>
              <a:t>forecasts </a:t>
            </a:r>
            <a:endParaRPr lang="en-US" dirty="0" smtClean="0"/>
          </a:p>
          <a:p>
            <a:r>
              <a:rPr lang="en-US" dirty="0" smtClean="0"/>
              <a:t>sports </a:t>
            </a:r>
            <a:r>
              <a:rPr lang="en-US" dirty="0"/>
              <a:t>events </a:t>
            </a:r>
            <a:endParaRPr lang="en-US" dirty="0"/>
          </a:p>
          <a:p>
            <a:r>
              <a:rPr lang="en-US" dirty="0" smtClean="0"/>
              <a:t>funny </a:t>
            </a:r>
            <a:r>
              <a:rPr lang="en-US" dirty="0"/>
              <a:t>animal videos – the list goes </a:t>
            </a:r>
            <a:r>
              <a:rPr lang="en-US" dirty="0" smtClean="0"/>
              <a:t>on…</a:t>
            </a: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241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Five Fun Video </a:t>
            </a:r>
            <a:r>
              <a:rPr lang="en-IN" b="1" dirty="0" smtClean="0"/>
              <a:t>Activities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Dubbing - </a:t>
            </a:r>
            <a:r>
              <a:rPr lang="en-US" dirty="0"/>
              <a:t>Students watch a video clip of a conversation with the sound off and in groups create the dialogue for the characters. You can then have the students perform their script as the video </a:t>
            </a:r>
            <a:r>
              <a:rPr lang="en-US" dirty="0" smtClean="0"/>
              <a:t>plays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b="1" dirty="0" smtClean="0"/>
              <a:t>Order </a:t>
            </a:r>
            <a:r>
              <a:rPr lang="en-US" b="1" dirty="0"/>
              <a:t>the </a:t>
            </a:r>
            <a:r>
              <a:rPr lang="en-US" b="1" dirty="0" smtClean="0"/>
              <a:t>Events - </a:t>
            </a:r>
            <a:r>
              <a:rPr lang="en-US" dirty="0"/>
              <a:t>After watching a clip, students are given a set of event cards. Each card contains one or two sentences describing events from the video. Students are then asked to rearrange the event cards into the correct </a:t>
            </a:r>
            <a:r>
              <a:rPr lang="en-US" dirty="0" smtClean="0"/>
              <a:t>order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91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5400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Buzz In - </a:t>
            </a:r>
            <a:r>
              <a:rPr lang="en-US" dirty="0"/>
              <a:t>Put the students into teams. Before starting the clip, ask a question such as, “What object is [character] holding?” or “What is the </a:t>
            </a:r>
            <a:r>
              <a:rPr lang="en-US" dirty="0" err="1"/>
              <a:t>colour</a:t>
            </a:r>
            <a:r>
              <a:rPr lang="en-US" dirty="0"/>
              <a:t> of [character’s] hair?”. When a student knows the answer they ‘buzz in’. If the student is correct, move onto the next question, if they’re wrong replay the clip.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 smtClean="0"/>
              <a:t>True </a:t>
            </a:r>
            <a:r>
              <a:rPr lang="en-US" b="1" dirty="0"/>
              <a:t>or </a:t>
            </a:r>
            <a:r>
              <a:rPr lang="en-US" b="1" dirty="0" smtClean="0"/>
              <a:t>False - </a:t>
            </a:r>
            <a:r>
              <a:rPr lang="en-US" dirty="0"/>
              <a:t>Students watch a video clip and write three sentences about what they see. Encourage the students to write a mix of true and false statements. Every few minutes, pause the viewing and ask a student to read a sentence; the rest of the class must decide whether it’s true or false.</a:t>
            </a:r>
          </a:p>
          <a:p>
            <a:endParaRPr lang="en-US" dirty="0"/>
          </a:p>
          <a:p>
            <a:r>
              <a:rPr lang="en-US" b="1" dirty="0" smtClean="0"/>
              <a:t>What </a:t>
            </a:r>
            <a:r>
              <a:rPr lang="en-US" b="1" dirty="0"/>
              <a:t>Happens Next</a:t>
            </a:r>
            <a:r>
              <a:rPr lang="en-US" b="1" dirty="0" smtClean="0"/>
              <a:t>? - </a:t>
            </a:r>
            <a:r>
              <a:rPr lang="en-US" dirty="0"/>
              <a:t> A very simple task: just pause the video and ask the students to guess (based on context) what will happen next</a:t>
            </a:r>
            <a:r>
              <a:rPr lang="en-US" dirty="0" smtClean="0"/>
              <a:t>.</a:t>
            </a: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28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https://www.english.com/blog/5-benefits-of-using-video-in-class/#:~:text=Videos%20can%20bring%20the%20outside,same%20time%20as%20learning%20English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728192" cy="106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904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</TotalTime>
  <Words>401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Videos in ELT Classroom </vt:lpstr>
      <vt:lpstr>Why video in EFL classroom???</vt:lpstr>
      <vt:lpstr>How to choose the right videos for your learners…</vt:lpstr>
      <vt:lpstr>PowerPoint Presentation</vt:lpstr>
      <vt:lpstr>Why Videos in the ESL Classroom???</vt:lpstr>
      <vt:lpstr>Types of Video</vt:lpstr>
      <vt:lpstr>Five Fun Video Activities</vt:lpstr>
      <vt:lpstr>PowerPoint Presentation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Videos in ELT Classroom </dc:title>
  <dc:creator>DEEPA</dc:creator>
  <cp:lastModifiedBy>DEEPA</cp:lastModifiedBy>
  <cp:revision>11</cp:revision>
  <dcterms:created xsi:type="dcterms:W3CDTF">2021-05-26T18:41:37Z</dcterms:created>
  <dcterms:modified xsi:type="dcterms:W3CDTF">2021-05-26T19:18:35Z</dcterms:modified>
</cp:coreProperties>
</file>